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75" r:id="rId3"/>
    <p:sldId id="257" r:id="rId4"/>
    <p:sldId id="259" r:id="rId5"/>
    <p:sldId id="276" r:id="rId6"/>
    <p:sldId id="286" r:id="rId7"/>
    <p:sldId id="261" r:id="rId8"/>
    <p:sldId id="258" r:id="rId9"/>
    <p:sldId id="287" r:id="rId10"/>
    <p:sldId id="277" r:id="rId11"/>
    <p:sldId id="278" r:id="rId12"/>
    <p:sldId id="280" r:id="rId13"/>
    <p:sldId id="283" r:id="rId14"/>
    <p:sldId id="281" r:id="rId15"/>
    <p:sldId id="285" r:id="rId16"/>
    <p:sldId id="282" r:id="rId17"/>
    <p:sldId id="284" r:id="rId18"/>
    <p:sldId id="266" r:id="rId19"/>
    <p:sldId id="279" r:id="rId20"/>
    <p:sldId id="288" r:id="rId21"/>
    <p:sldId id="260" r:id="rId22"/>
    <p:sldId id="262" r:id="rId23"/>
    <p:sldId id="263" r:id="rId24"/>
    <p:sldId id="264" r:id="rId25"/>
    <p:sldId id="265" r:id="rId26"/>
    <p:sldId id="267" r:id="rId27"/>
    <p:sldId id="268" r:id="rId28"/>
    <p:sldId id="269" r:id="rId29"/>
    <p:sldId id="270" r:id="rId30"/>
    <p:sldId id="274" r:id="rId31"/>
  </p:sldIdLst>
  <p:sldSz cx="9144000" cy="5143500" type="screen16x9"/>
  <p:notesSz cx="6858000" cy="9144000"/>
  <p:embeddedFontLst>
    <p:embeddedFont>
      <p:font typeface="Oswald" pitchFamily="2" charset="77"/>
      <p:regular r:id="rId33"/>
      <p:bold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13"/>
    <p:restoredTop sz="78738"/>
  </p:normalViewPr>
  <p:slideViewPr>
    <p:cSldViewPr snapToGrid="0">
      <p:cViewPr>
        <p:scale>
          <a:sx n="128" d="100"/>
          <a:sy n="128" d="100"/>
        </p:scale>
        <p:origin x="152" y="22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376847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b9d7749dc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b9d7749dc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b9d7749dc5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b9d7749dc5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9d7749dc5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b9d7749dc5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1815882"/>
          </a:xfrm>
          <a:prstGeom prst="rect">
            <a:avLst/>
          </a:prstGeom>
        </p:spPr>
        <p:txBody>
          <a:bodyPr>
            <a:spAutoFit/>
          </a:bodyPr>
          <a:lstStyle/>
          <a:p>
            <a:pPr lvl="1"/>
            <a:r>
              <a:rPr lang="de-DE" dirty="0" err="1"/>
              <a:t>Instafreight</a:t>
            </a:r>
            <a:r>
              <a:rPr lang="de-DE" dirty="0"/>
              <a:t> Forecast hier nur abbilden von 2018-2020</a:t>
            </a:r>
          </a:p>
          <a:p>
            <a:pPr lvl="1"/>
            <a:endParaRPr lang="de-DE" dirty="0"/>
          </a:p>
          <a:p>
            <a:pPr lvl="1"/>
            <a:endParaRPr lang="de-DE" dirty="0"/>
          </a:p>
          <a:p>
            <a:pPr lvl="1"/>
            <a:endParaRPr lang="de-DE" dirty="0"/>
          </a:p>
          <a:p>
            <a:pPr lvl="1"/>
            <a:r>
              <a:rPr lang="de-DE" dirty="0"/>
              <a:t>HEX Farben</a:t>
            </a:r>
          </a:p>
          <a:p>
            <a:pPr marL="285750" lvl="1" indent="-285750">
              <a:buFont typeface="Arial" panose="020B0604020202020204" pitchFamily="34" charset="0"/>
              <a:buChar char="•"/>
            </a:pPr>
            <a:r>
              <a:rPr lang="de-DE" dirty="0"/>
              <a:t>Grün: #56953e</a:t>
            </a:r>
          </a:p>
          <a:p>
            <a:pPr marL="285750" lvl="1" indent="-285750">
              <a:buFont typeface="Arial" panose="020B0604020202020204" pitchFamily="34" charset="0"/>
              <a:buChar char="•"/>
            </a:pPr>
            <a:r>
              <a:rPr lang="de-DE" dirty="0"/>
              <a:t>Rot: #990000</a:t>
            </a:r>
          </a:p>
          <a:p>
            <a:pPr marL="285750" lvl="1" indent="-285750">
              <a:buFont typeface="Arial" panose="020B0604020202020204" pitchFamily="34" charset="0"/>
              <a:buChar char="•"/>
            </a:pPr>
            <a:r>
              <a:rPr lang="de-DE" dirty="0">
                <a:highlight>
                  <a:srgbClr val="FFFFFF"/>
                </a:highlight>
              </a:rPr>
              <a:t>Blau: #3b5998</a:t>
            </a:r>
            <a:r>
              <a:rPr lang="de-DE" dirty="0"/>
              <a:t> </a:t>
            </a:r>
          </a:p>
        </p:txBody>
      </p:sp>
    </p:spTree>
    <p:extLst>
      <p:ext uri="{BB962C8B-B14F-4D97-AF65-F5344CB8AC3E}">
        <p14:creationId xmlns:p14="http://schemas.microsoft.com/office/powerpoint/2010/main" val="96738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B59985E3-6448-154C-B3B8-598D2EB11906}"/>
              </a:ext>
            </a:extLst>
          </p:cNvPr>
          <p:cNvPicPr>
            <a:picLocks noChangeAspect="1"/>
          </p:cNvPicPr>
          <p:nvPr/>
        </p:nvPicPr>
        <p:blipFill>
          <a:blip r:embed="rId3"/>
          <a:stretch>
            <a:fillRect/>
          </a:stretch>
        </p:blipFill>
        <p:spPr>
          <a:xfrm>
            <a:off x="334250" y="1016288"/>
            <a:ext cx="5917463" cy="3650383"/>
          </a:xfrm>
          <a:prstGeom prst="rect">
            <a:avLst/>
          </a:prstGeom>
        </p:spPr>
      </p:pic>
      <p:sp>
        <p:nvSpPr>
          <p:cNvPr id="13" name="Rechteck 12">
            <a:extLst>
              <a:ext uri="{FF2B5EF4-FFF2-40B4-BE49-F238E27FC236}">
                <a16:creationId xmlns:a16="http://schemas.microsoft.com/office/drawing/2014/main" id="{83E13359-9498-2043-8400-6FF9645EF90E}"/>
              </a:ext>
            </a:extLst>
          </p:cNvPr>
          <p:cNvSpPr/>
          <p:nvPr/>
        </p:nvSpPr>
        <p:spPr>
          <a:xfrm>
            <a:off x="5022028" y="4726950"/>
            <a:ext cx="3913251" cy="400110"/>
          </a:xfrm>
          <a:prstGeom prst="rect">
            <a:avLst/>
          </a:prstGeom>
        </p:spPr>
        <p:txBody>
          <a:bodyPr wrap="none">
            <a:spAutoFit/>
          </a:bodyPr>
          <a:lstStyle/>
          <a:p>
            <a:pPr marL="139700">
              <a:buSzPts val="1400"/>
              <a:defRPr/>
            </a:pPr>
            <a:r>
              <a:rPr lang="de-DE" sz="1000" dirty="0">
                <a:highlight>
                  <a:srgbClr val="FFFF00"/>
                </a:highlight>
              </a:rPr>
              <a:t>#Frage: Stammt Forecast von uns oder aus Margin CVS Datei?</a:t>
            </a:r>
          </a:p>
          <a:p>
            <a:pPr marL="139700">
              <a:buSzPts val="1400"/>
              <a:defRPr/>
            </a:pPr>
            <a:r>
              <a:rPr lang="de-DE" sz="1000" dirty="0">
                <a:highlight>
                  <a:srgbClr val="FFFF00"/>
                </a:highlight>
              </a:rPr>
              <a:t>#TODO: Titel fehlt (Jahre in Titel miteinbeziehen)</a:t>
            </a:r>
          </a:p>
        </p:txBody>
      </p:sp>
    </p:spTree>
    <p:extLst>
      <p:ext uri="{BB962C8B-B14F-4D97-AF65-F5344CB8AC3E}">
        <p14:creationId xmlns:p14="http://schemas.microsoft.com/office/powerpoint/2010/main" val="2887576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5FC815CE-D9D0-9B47-98AD-7AFF9F2D8EE3}"/>
              </a:ext>
            </a:extLst>
          </p:cNvPr>
          <p:cNvPicPr>
            <a:picLocks noChangeAspect="1"/>
          </p:cNvPicPr>
          <p:nvPr/>
        </p:nvPicPr>
        <p:blipFill>
          <a:blip r:embed="rId3"/>
          <a:stretch>
            <a:fillRect/>
          </a:stretch>
        </p:blipFill>
        <p:spPr>
          <a:xfrm>
            <a:off x="334250" y="1053000"/>
            <a:ext cx="5955666" cy="3673950"/>
          </a:xfrm>
          <a:prstGeom prst="rect">
            <a:avLst/>
          </a:prstGeom>
        </p:spPr>
      </p:pic>
      <p:sp>
        <p:nvSpPr>
          <p:cNvPr id="13" name="Rechteck 12">
            <a:extLst>
              <a:ext uri="{FF2B5EF4-FFF2-40B4-BE49-F238E27FC236}">
                <a16:creationId xmlns:a16="http://schemas.microsoft.com/office/drawing/2014/main" id="{AE90C517-74BB-5B43-A307-E07BC2915CBA}"/>
              </a:ext>
            </a:extLst>
          </p:cNvPr>
          <p:cNvSpPr/>
          <p:nvPr/>
        </p:nvSpPr>
        <p:spPr>
          <a:xfrm>
            <a:off x="5576898" y="4726950"/>
            <a:ext cx="3567002" cy="400110"/>
          </a:xfrm>
          <a:prstGeom prst="rect">
            <a:avLst/>
          </a:prstGeom>
        </p:spPr>
        <p:txBody>
          <a:bodyPr wrap="none">
            <a:spAutoFit/>
          </a:bodyPr>
          <a:lstStyle/>
          <a:p>
            <a:pPr marL="139700">
              <a:buSzPts val="1400"/>
              <a:defRPr/>
            </a:pPr>
            <a:r>
              <a:rPr lang="de-DE" sz="1000" dirty="0">
                <a:highlight>
                  <a:srgbClr val="FFFF00"/>
                </a:highlight>
              </a:rPr>
              <a:t>#Frage: Was ist der Unterschied zu der vorherigen Folie?</a:t>
            </a:r>
          </a:p>
          <a:p>
            <a:pPr marL="139700">
              <a:buSzPts val="1400"/>
              <a:defRPr/>
            </a:pPr>
            <a:r>
              <a:rPr lang="de-DE" sz="1000" dirty="0">
                <a:highlight>
                  <a:srgbClr val="FFFF00"/>
                </a:highlight>
              </a:rPr>
              <a:t>#TODO: Titel fehlt</a:t>
            </a:r>
          </a:p>
        </p:txBody>
      </p:sp>
    </p:spTree>
    <p:extLst>
      <p:ext uri="{BB962C8B-B14F-4D97-AF65-F5344CB8AC3E}">
        <p14:creationId xmlns:p14="http://schemas.microsoft.com/office/powerpoint/2010/main" val="850857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334250" y="1196688"/>
            <a:ext cx="5669751" cy="3497574"/>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480313" y="1196688"/>
            <a:ext cx="1997765" cy="523220"/>
          </a:xfrm>
          <a:prstGeom prst="rect">
            <a:avLst/>
          </a:prstGeom>
          <a:noFill/>
        </p:spPr>
        <p:txBody>
          <a:bodyPr wrap="square" rtlCol="0">
            <a:spAutoFit/>
          </a:bodyPr>
          <a:lstStyle/>
          <a:p>
            <a:r>
              <a:rPr lang="de-DE" dirty="0"/>
              <a:t>- Anzahl Aufträge Forecast und Original</a:t>
            </a:r>
          </a:p>
        </p:txBody>
      </p:sp>
    </p:spTree>
    <p:extLst>
      <p:ext uri="{BB962C8B-B14F-4D97-AF65-F5344CB8AC3E}">
        <p14:creationId xmlns:p14="http://schemas.microsoft.com/office/powerpoint/2010/main" val="3321633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1384995"/>
          </a:xfrm>
          <a:prstGeom prst="rect">
            <a:avLst/>
          </a:prstGeom>
        </p:spPr>
        <p:txBody>
          <a:bodyPr>
            <a:spAutoFit/>
          </a:bodyPr>
          <a:lstStyle/>
          <a:p>
            <a:pPr lvl="1"/>
            <a:r>
              <a:rPr lang="de-DE" dirty="0"/>
              <a:t>Hier kommen Grafiken hin</a:t>
            </a:r>
          </a:p>
          <a:p>
            <a:pPr lvl="1"/>
            <a:endParaRPr lang="de-DE" dirty="0"/>
          </a:p>
          <a:p>
            <a:pPr lvl="1"/>
            <a:r>
              <a:rPr lang="de-DE" dirty="0"/>
              <a:t>HEX Farben</a:t>
            </a:r>
          </a:p>
          <a:p>
            <a:pPr marL="285750" lvl="1" indent="-285750">
              <a:buFont typeface="Arial" panose="020B0604020202020204" pitchFamily="34" charset="0"/>
              <a:buChar char="•"/>
            </a:pPr>
            <a:r>
              <a:rPr lang="de-DE" dirty="0"/>
              <a:t>Grün: #56953e</a:t>
            </a:r>
          </a:p>
          <a:p>
            <a:pPr marL="285750" lvl="1" indent="-285750">
              <a:buFont typeface="Arial" panose="020B0604020202020204" pitchFamily="34" charset="0"/>
              <a:buChar char="•"/>
            </a:pPr>
            <a:r>
              <a:rPr lang="de-DE" dirty="0"/>
              <a:t>Rot: #990000</a:t>
            </a:r>
          </a:p>
          <a:p>
            <a:pPr marL="285750" lvl="1" indent="-285750">
              <a:buFont typeface="Arial" panose="020B0604020202020204" pitchFamily="34" charset="0"/>
              <a:buChar char="•"/>
            </a:pPr>
            <a:r>
              <a:rPr lang="de-DE" dirty="0">
                <a:highlight>
                  <a:srgbClr val="FFFFFF"/>
                </a:highlight>
              </a:rPr>
              <a:t>Blau: #3b5998</a:t>
            </a:r>
            <a:r>
              <a:rPr lang="de-DE" dirty="0"/>
              <a:t> </a:t>
            </a:r>
          </a:p>
        </p:txBody>
      </p:sp>
    </p:spTree>
    <p:extLst>
      <p:ext uri="{BB962C8B-B14F-4D97-AF65-F5344CB8AC3E}">
        <p14:creationId xmlns:p14="http://schemas.microsoft.com/office/powerpoint/2010/main" val="4161081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0983"/>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76948"/>
            <a:ext cx="1964505" cy="1859732"/>
          </a:xfrm>
          <a:prstGeom prst="rect">
            <a:avLst/>
          </a:prstGeom>
        </p:spPr>
      </p:pic>
      <p:sp>
        <p:nvSpPr>
          <p:cNvPr id="2" name="Rechteck 1">
            <a:extLst>
              <a:ext uri="{FF2B5EF4-FFF2-40B4-BE49-F238E27FC236}">
                <a16:creationId xmlns:a16="http://schemas.microsoft.com/office/drawing/2014/main" id="{6CC2938F-F4F5-A543-93C2-071DC086935A}"/>
              </a:ext>
            </a:extLst>
          </p:cNvPr>
          <p:cNvSpPr/>
          <p:nvPr/>
        </p:nvSpPr>
        <p:spPr>
          <a:xfrm>
            <a:off x="2607395" y="1387443"/>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2202CAE6-A801-704D-AC4B-71FB88E80D5E}"/>
              </a:ext>
            </a:extLst>
          </p:cNvPr>
          <p:cNvSpPr/>
          <p:nvPr/>
        </p:nvSpPr>
        <p:spPr>
          <a:xfrm>
            <a:off x="4833736" y="1376948"/>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C5D7B38A-A3D1-5149-B970-EE8F1E6CFD9E}"/>
              </a:ext>
            </a:extLst>
          </p:cNvPr>
          <p:cNvSpPr txBox="1"/>
          <p:nvPr/>
        </p:nvSpPr>
        <p:spPr>
          <a:xfrm>
            <a:off x="2607394" y="3310983"/>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0983"/>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833735" y="3316287"/>
            <a:ext cx="1964505" cy="1138773"/>
          </a:xfrm>
          <a:prstGeom prst="rect">
            <a:avLst/>
          </a:prstGeom>
          <a:noFill/>
        </p:spPr>
        <p:txBody>
          <a:bodyPr wrap="square" rtlCol="0">
            <a:spAutoFit/>
          </a:bodyPr>
          <a:lstStyle/>
          <a:p>
            <a:r>
              <a:rPr lang="de-DE" b="1" dirty="0" err="1"/>
              <a:t>Toke</a:t>
            </a:r>
            <a:endParaRPr lang="de-DE" b="1" dirty="0"/>
          </a:p>
          <a:p>
            <a:r>
              <a:rPr lang="de-DE" sz="1200" dirty="0"/>
              <a:t>TU Berlin</a:t>
            </a:r>
          </a:p>
          <a:p>
            <a:r>
              <a:rPr lang="de-DE" sz="1200" dirty="0"/>
              <a:t>…</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07394" y="1376948"/>
            <a:ext cx="1970644"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53939" y="1397941"/>
            <a:ext cx="1970644" cy="1838739"/>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Backup</a:t>
            </a:r>
            <a:endParaRPr/>
          </a:p>
        </p:txBody>
      </p:sp>
      <p:pic>
        <p:nvPicPr>
          <p:cNvPr id="303" name="Google Shape;303;p25"/>
          <p:cNvPicPr preferRelativeResize="0"/>
          <p:nvPr/>
        </p:nvPicPr>
        <p:blipFill>
          <a:blip r:embed="rId3">
            <a:alphaModFix/>
          </a:blip>
          <a:stretch>
            <a:fillRect/>
          </a:stretch>
        </p:blipFill>
        <p:spPr>
          <a:xfrm>
            <a:off x="2050350" y="539025"/>
            <a:ext cx="5221900" cy="4495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8" name="Google Shape;308;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Backup - Overview of Literature Review</a:t>
            </a:r>
            <a:endParaRPr/>
          </a:p>
        </p:txBody>
      </p:sp>
      <p:pic>
        <p:nvPicPr>
          <p:cNvPr id="309" name="Google Shape;309;p26"/>
          <p:cNvPicPr preferRelativeResize="0"/>
          <p:nvPr/>
        </p:nvPicPr>
        <p:blipFill>
          <a:blip r:embed="rId3">
            <a:alphaModFix/>
          </a:blip>
          <a:stretch>
            <a:fillRect/>
          </a:stretch>
        </p:blipFill>
        <p:spPr>
          <a:xfrm>
            <a:off x="2131775" y="1017800"/>
            <a:ext cx="5031039" cy="39387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Backup - Literature Review Results 1</a:t>
            </a:r>
            <a:endParaRPr/>
          </a:p>
        </p:txBody>
      </p:sp>
      <p:pic>
        <p:nvPicPr>
          <p:cNvPr id="315" name="Google Shape;315;p27"/>
          <p:cNvPicPr preferRelativeResize="0"/>
          <p:nvPr/>
        </p:nvPicPr>
        <p:blipFill>
          <a:blip r:embed="rId3">
            <a:alphaModFix/>
          </a:blip>
          <a:stretch>
            <a:fillRect/>
          </a:stretch>
        </p:blipFill>
        <p:spPr>
          <a:xfrm>
            <a:off x="2094300" y="963550"/>
            <a:ext cx="5208500" cy="4016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3" name="Google Shape;101;p14">
            <a:extLst>
              <a:ext uri="{FF2B5EF4-FFF2-40B4-BE49-F238E27FC236}">
                <a16:creationId xmlns:a16="http://schemas.microsoft.com/office/drawing/2014/main" id="{1E7408D3-BE9E-3143-B19B-708AE4B7D252}"/>
              </a:ext>
            </a:extLst>
          </p:cNvPr>
          <p:cNvPicPr preferRelativeResize="0"/>
          <p:nvPr/>
        </p:nvPicPr>
        <p:blipFill>
          <a:blip r:embed="rId5">
            <a:alphaModFix/>
          </a:blip>
          <a:stretch>
            <a:fillRect/>
          </a:stretch>
        </p:blipFill>
        <p:spPr>
          <a:xfrm>
            <a:off x="6054007" y="3614842"/>
            <a:ext cx="636139" cy="654317"/>
          </a:xfrm>
          <a:prstGeom prst="rect">
            <a:avLst/>
          </a:prstGeom>
          <a:noFill/>
          <a:ln>
            <a:noFill/>
          </a:ln>
          <a:effectLst>
            <a:outerShdw blurRad="57150" dist="1905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4055919" cy="523220"/>
          </a:xfrm>
          <a:prstGeom prst="rect">
            <a:avLst/>
          </a:prstGeom>
        </p:spPr>
        <p:txBody>
          <a:bodyPr wrap="none">
            <a:spAutoFit/>
          </a:bodyPr>
          <a:lstStyle/>
          <a:p>
            <a:pPr marL="139700">
              <a:buSzPts val="1400"/>
              <a:defRPr/>
            </a:pPr>
            <a:r>
              <a:rPr lang="de-DE" dirty="0">
                <a:highlight>
                  <a:srgbClr val="FFFF00"/>
                </a:highlight>
              </a:rPr>
              <a:t>#TODO: Legende und Achsen Größere Schrift,</a:t>
            </a:r>
          </a:p>
          <a:p>
            <a:pPr marL="139700">
              <a:buSzPts val="1400"/>
              <a:defRPr/>
            </a:pPr>
            <a:r>
              <a:rPr lang="de-DE" dirty="0">
                <a:highlight>
                  <a:srgbClr val="FFFF00"/>
                </a:highlight>
              </a:rPr>
              <a:t> Balken näher </a:t>
            </a:r>
            <a:r>
              <a:rPr lang="de-DE" dirty="0" err="1">
                <a:highlight>
                  <a:srgbClr val="FFFF00"/>
                </a:highlight>
              </a:rPr>
              <a:t>zsm</a:t>
            </a:r>
            <a:r>
              <a:rPr lang="de-DE" dirty="0">
                <a:highlight>
                  <a:srgbClr val="FFFF00"/>
                </a:highlight>
              </a:rPr>
              <a:t>,</a:t>
            </a:r>
          </a:p>
        </p:txBody>
      </p:sp>
    </p:spTree>
    <p:extLst>
      <p:ext uri="{BB962C8B-B14F-4D97-AF65-F5344CB8AC3E}">
        <p14:creationId xmlns:p14="http://schemas.microsoft.com/office/powerpoint/2010/main" val="55108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3541354" cy="738664"/>
          </a:xfrm>
          <a:prstGeom prst="rect">
            <a:avLst/>
          </a:prstGeom>
        </p:spPr>
        <p:txBody>
          <a:bodyPr wrap="none">
            <a:spAutoFit/>
          </a:bodyPr>
          <a:lstStyle/>
          <a:p>
            <a:pPr marL="139700">
              <a:buSzPts val="1400"/>
              <a:defRPr/>
            </a:pPr>
            <a:r>
              <a:rPr lang="de-DE" dirty="0">
                <a:highlight>
                  <a:srgbClr val="FFFF00"/>
                </a:highlight>
              </a:rPr>
              <a:t>#TODO: </a:t>
            </a:r>
          </a:p>
          <a:p>
            <a:pPr marL="139700">
              <a:buSzPts val="1400"/>
              <a:defRPr/>
            </a:pPr>
            <a:r>
              <a:rPr lang="de-DE" dirty="0">
                <a:highlight>
                  <a:srgbClr val="FFFF00"/>
                </a:highlight>
              </a:rPr>
              <a:t>- Überschrift in „Lane Domain“ ändern</a:t>
            </a:r>
          </a:p>
          <a:p>
            <a:pPr marL="139700">
              <a:buSzPts val="1400"/>
              <a:defRPr/>
            </a:pPr>
            <a:r>
              <a:rPr lang="de-DE"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1629</Words>
  <Application>Microsoft Macintosh PowerPoint</Application>
  <PresentationFormat>Bildschirmpräsentation (16:9)</PresentationFormat>
  <Paragraphs>376</Paragraphs>
  <Slides>30</Slides>
  <Notes>30</Notes>
  <HiddenSlides>10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30</vt:i4>
      </vt:variant>
    </vt:vector>
  </HeadingPairs>
  <TitlesOfParts>
    <vt:vector size="34" baseType="lpstr">
      <vt:lpstr>Arial</vt:lpstr>
      <vt:lpstr>Roboto</vt:lpstr>
      <vt:lpstr>Oswald</vt:lpstr>
      <vt:lpstr>Geometric</vt:lpstr>
      <vt:lpstr>PowerPoint-Präsentation</vt:lpstr>
      <vt:lpstr>Team</vt:lpstr>
      <vt:lpstr>AGENDA</vt:lpstr>
      <vt:lpstr>Problemstellung</vt:lpstr>
      <vt:lpstr>Visuelle Exploration</vt:lpstr>
      <vt:lpstr>Visuelle Exploration</vt:lpstr>
      <vt:lpstr>Datenbereinigung</vt:lpstr>
      <vt:lpstr>Kosten und Umsatz von Instafreight  in 2018 bis 2020 (in €) </vt:lpstr>
      <vt:lpstr>Visuelle Exploration</vt:lpstr>
      <vt:lpstr>Kennzahlen und Reporting Marge, Umsatz und Kosten in Deutschland</vt:lpstr>
      <vt:lpstr>Kennzahlen und Reporting: Deutschland </vt:lpstr>
      <vt:lpstr>Instafreight: Vorgegebene Prognose in Margin</vt:lpstr>
      <vt:lpstr>1. Zeitreihenanalyse:</vt:lpstr>
      <vt:lpstr>2. Zeitreihenanalyse:</vt:lpstr>
      <vt:lpstr>2. Zeitreihenanalyse</vt:lpstr>
      <vt:lpstr>2. Dashboard</vt:lpstr>
      <vt:lpstr>Erkenntnisse und Vorschläge</vt:lpstr>
      <vt:lpstr>Danke für Eure Aufmerksamkeit</vt:lpstr>
      <vt:lpstr>Back Up</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Backup</vt:lpstr>
      <vt:lpstr>Backup - Overview of Literature Review</vt:lpstr>
      <vt:lpstr>Backup - Literature Review Results 1</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76</cp:revision>
  <dcterms:modified xsi:type="dcterms:W3CDTF">2021-02-15T12:13:21Z</dcterms:modified>
</cp:coreProperties>
</file>